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6" r:id="rId3"/>
    <p:sldId id="260" r:id="rId4"/>
    <p:sldId id="261" r:id="rId5"/>
    <p:sldId id="259" r:id="rId6"/>
    <p:sldId id="262" r:id="rId7"/>
    <p:sldId id="263" r:id="rId8"/>
    <p:sldId id="265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2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82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4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68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1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2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17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53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7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7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51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47676CB-C36C-4FE2-A3D5-C6598F4657B9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0905A42-B569-4038-A5F0-125E703E97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50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09B91-23CD-4492-99A1-651257762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400" dirty="0"/>
              <a:t>ЕГЭ</a:t>
            </a:r>
            <a:br>
              <a:rPr lang="ru-RU" sz="5400" dirty="0"/>
            </a:br>
            <a:r>
              <a:rPr lang="en-US" sz="4000" dirty="0"/>
              <a:t>13 </a:t>
            </a:r>
            <a:r>
              <a:rPr lang="ru-RU" sz="4000" dirty="0"/>
              <a:t>задание. Организация компьютерных сетей , адресация, протоколы передачи данных</a:t>
            </a:r>
            <a:endParaRPr lang="ru-RU" sz="5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2358CD-7445-4E1D-909C-0F93EDBFF6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Иванова Вера Владимировна,</a:t>
            </a:r>
          </a:p>
          <a:p>
            <a:r>
              <a:rPr lang="ru-RU" dirty="0"/>
              <a:t>учитель МАОУ СОШ №89 города Тюмени</a:t>
            </a:r>
          </a:p>
        </p:txBody>
      </p:sp>
    </p:spTree>
    <p:extLst>
      <p:ext uri="{BB962C8B-B14F-4D97-AF65-F5344CB8AC3E}">
        <p14:creationId xmlns:p14="http://schemas.microsoft.com/office/powerpoint/2010/main" val="2081281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Autofit/>
          </a:bodyPr>
          <a:lstStyle/>
          <a:p>
            <a:r>
              <a:rPr lang="ru-RU" sz="4800" dirty="0"/>
              <a:t>Задача из демоверсии егэ-2024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Сеть задана IP-адресом 192.168.32.160 и маской сети 255.255.255.240. Сколько в этой сети IP-адресов, для которых сумма единиц в двоичной записи IP-адреса чётна? В ответе укажите только число. </a:t>
            </a:r>
            <a:r>
              <a:rPr lang="ru-RU" altLang="ru-RU" sz="2400" dirty="0">
                <a:latin typeface="Arial" panose="020B0604020202020204" pitchFamily="34" charset="0"/>
              </a:rPr>
              <a:t> </a:t>
            </a:r>
            <a:endParaRPr lang="ru-RU" sz="2400" dirty="0"/>
          </a:p>
          <a:p>
            <a:endParaRPr lang="ru-RU" dirty="0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B9EEF83C-CDD4-45DB-AF98-4A33C3CC6140}"/>
              </a:ext>
            </a:extLst>
          </p:cNvPr>
          <p:cNvSpPr txBox="1">
            <a:spLocks/>
          </p:cNvSpPr>
          <p:nvPr/>
        </p:nvSpPr>
        <p:spPr>
          <a:xfrm>
            <a:off x="9127107" y="5452257"/>
            <a:ext cx="3563112" cy="77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 </a:t>
            </a:r>
            <a:r>
              <a:rPr lang="en-US" altLang="ru-RU" sz="2800" dirty="0">
                <a:latin typeface="Arial" panose="020B0604020202020204" pitchFamily="34" charset="0"/>
              </a:rPr>
              <a:t>8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676E5854-9198-4B2D-8452-8DF28F37AA51}"/>
              </a:ext>
            </a:extLst>
          </p:cNvPr>
          <p:cNvSpPr txBox="1">
            <a:spLocks/>
          </p:cNvSpPr>
          <p:nvPr/>
        </p:nvSpPr>
        <p:spPr>
          <a:xfrm>
            <a:off x="1063752" y="3761704"/>
            <a:ext cx="10722864" cy="183794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/>
              <a:t>from </a:t>
            </a:r>
            <a:r>
              <a:rPr lang="en-US" sz="2400" dirty="0" err="1"/>
              <a:t>ipaddress</a:t>
            </a:r>
            <a:r>
              <a:rPr lang="en-US" sz="2400" dirty="0"/>
              <a:t> import * </a:t>
            </a:r>
            <a:endParaRPr lang="ru-RU" sz="2400" dirty="0"/>
          </a:p>
          <a:p>
            <a:pPr marL="0" indent="0" algn="just">
              <a:buNone/>
            </a:pPr>
            <a:r>
              <a:rPr lang="en-US" sz="2400" dirty="0"/>
              <a:t>net = </a:t>
            </a:r>
            <a:r>
              <a:rPr lang="en-US" sz="2400" dirty="0" err="1"/>
              <a:t>ip_network</a:t>
            </a:r>
            <a:r>
              <a:rPr lang="en-US" sz="2400" dirty="0"/>
              <a:t>('192.168.32.160/255.255.255.240') </a:t>
            </a:r>
            <a:endParaRPr lang="ru-RU" sz="2400" dirty="0"/>
          </a:p>
          <a:p>
            <a:pPr marL="0" indent="0" algn="just">
              <a:buNone/>
            </a:pPr>
            <a:r>
              <a:rPr lang="en-US" sz="2400" dirty="0"/>
              <a:t>print(</a:t>
            </a:r>
            <a:r>
              <a:rPr lang="en-US" sz="2400" dirty="0" err="1"/>
              <a:t>len</a:t>
            </a:r>
            <a:r>
              <a:rPr lang="en-US" sz="2400" dirty="0"/>
              <a:t>([1 for </a:t>
            </a:r>
            <a:r>
              <a:rPr lang="en-US" sz="2400" dirty="0" err="1"/>
              <a:t>ip</a:t>
            </a:r>
            <a:r>
              <a:rPr lang="en-US" sz="2400" dirty="0"/>
              <a:t> in net if bin(int(</a:t>
            </a:r>
            <a:r>
              <a:rPr lang="en-US" sz="2400" dirty="0" err="1"/>
              <a:t>ip</a:t>
            </a:r>
            <a:r>
              <a:rPr lang="en-US" sz="2400" dirty="0"/>
              <a:t>))[2:].count('1') % 2 == 0]))</a:t>
            </a:r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sz="2400" dirty="0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6A3F680-3318-4C4E-8AC6-D1072854BD97}"/>
              </a:ext>
            </a:extLst>
          </p:cNvPr>
          <p:cNvSpPr txBox="1">
            <a:spLocks/>
          </p:cNvSpPr>
          <p:nvPr/>
        </p:nvSpPr>
        <p:spPr>
          <a:xfrm>
            <a:off x="1063752" y="3096296"/>
            <a:ext cx="3563112" cy="483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i="1" dirty="0">
                <a:latin typeface="Arial" panose="020B0604020202020204" pitchFamily="34" charset="0"/>
              </a:rPr>
              <a:t>Решение</a:t>
            </a:r>
            <a:r>
              <a:rPr lang="ru-RU" altLang="ru-RU" sz="2800" dirty="0">
                <a:latin typeface="Arial" panose="020B0604020202020204" pitchFamily="34" charset="0"/>
              </a:rPr>
              <a:t>: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7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узла с IP-адресом 115.12.69.38 адрес сети равен 115.12.64.0. Укажите наименьшее возможное количество единиц в двоичной записи байтов маски. Ответ запишите в виде десятичного числа.</a:t>
            </a:r>
            <a:endParaRPr lang="ru-RU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E861AD-920B-46FF-A34B-8FEE16EA1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059519"/>
              </p:ext>
            </p:extLst>
          </p:nvPr>
        </p:nvGraphicFramePr>
        <p:xfrm>
          <a:off x="3372741" y="2596002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7" name="Объект 2">
            <a:extLst>
              <a:ext uri="{FF2B5EF4-FFF2-40B4-BE49-F238E27FC236}">
                <a16:creationId xmlns:a16="http://schemas.microsoft.com/office/drawing/2014/main" id="{B6C935E2-F17C-46E8-87F1-BCFE157578CB}"/>
              </a:ext>
            </a:extLst>
          </p:cNvPr>
          <p:cNvSpPr txBox="1">
            <a:spLocks/>
          </p:cNvSpPr>
          <p:nvPr/>
        </p:nvSpPr>
        <p:spPr>
          <a:xfrm>
            <a:off x="1222248" y="4663440"/>
            <a:ext cx="10058400" cy="166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69=01000101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64=01000000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8B1DA7E6-7711-4A0B-8581-E025C001B280}"/>
              </a:ext>
            </a:extLst>
          </p:cNvPr>
          <p:cNvSpPr txBox="1">
            <a:spLocks/>
          </p:cNvSpPr>
          <p:nvPr/>
        </p:nvSpPr>
        <p:spPr>
          <a:xfrm>
            <a:off x="7071360" y="4712208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8+8+2=18 единиц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35AFD81-C410-4BCE-8A3F-D057935D2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860078"/>
              </p:ext>
            </p:extLst>
          </p:nvPr>
        </p:nvGraphicFramePr>
        <p:xfrm>
          <a:off x="4454781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01000101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? 1??  ?0?0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01000000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graphicFrame>
        <p:nvGraphicFramePr>
          <p:cNvPr id="12" name="Таблица 9">
            <a:extLst>
              <a:ext uri="{FF2B5EF4-FFF2-40B4-BE49-F238E27FC236}">
                <a16:creationId xmlns:a16="http://schemas.microsoft.com/office/drawing/2014/main" id="{A1672FA3-CF9C-44D6-8E25-1660BB0C6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90078"/>
              </p:ext>
            </p:extLst>
          </p:nvPr>
        </p:nvGraphicFramePr>
        <p:xfrm>
          <a:off x="4454781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01000101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11000000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01000000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sp>
        <p:nvSpPr>
          <p:cNvPr id="13" name="Объект 2">
            <a:extLst>
              <a:ext uri="{FF2B5EF4-FFF2-40B4-BE49-F238E27FC236}">
                <a16:creationId xmlns:a16="http://schemas.microsoft.com/office/drawing/2014/main" id="{41642EDA-74D0-4D88-BA3D-38E9B2233F52}"/>
              </a:ext>
            </a:extLst>
          </p:cNvPr>
          <p:cNvSpPr txBox="1">
            <a:spLocks/>
          </p:cNvSpPr>
          <p:nvPr/>
        </p:nvSpPr>
        <p:spPr>
          <a:xfrm>
            <a:off x="7071360" y="5360527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 18 единиц</a:t>
            </a:r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48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узла с IP-адресом 93.138.164.49 адрес сети равен 93.138.160.0. Для скольких различных значений маски это возможно. Ответ запишите в виде десятичного числа.</a:t>
            </a:r>
            <a:endParaRPr lang="ru-RU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E861AD-920B-46FF-A34B-8FEE16EA1DC3}"/>
              </a:ext>
            </a:extLst>
          </p:cNvPr>
          <p:cNvGraphicFramePr>
            <a:graphicFrameLocks noGrp="1"/>
          </p:cNvGraphicFramePr>
          <p:nvPr/>
        </p:nvGraphicFramePr>
        <p:xfrm>
          <a:off x="3372741" y="2596002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7" name="Объект 2">
            <a:extLst>
              <a:ext uri="{FF2B5EF4-FFF2-40B4-BE49-F238E27FC236}">
                <a16:creationId xmlns:a16="http://schemas.microsoft.com/office/drawing/2014/main" id="{B6C935E2-F17C-46E8-87F1-BCFE157578CB}"/>
              </a:ext>
            </a:extLst>
          </p:cNvPr>
          <p:cNvSpPr txBox="1">
            <a:spLocks/>
          </p:cNvSpPr>
          <p:nvPr/>
        </p:nvSpPr>
        <p:spPr>
          <a:xfrm>
            <a:off x="1222248" y="4663440"/>
            <a:ext cx="2846832" cy="166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164=10100100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160=10100000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35AFD81-C410-4BCE-8A3F-D057935D2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856527"/>
              </p:ext>
            </p:extLst>
          </p:nvPr>
        </p:nvGraphicFramePr>
        <p:xfrm>
          <a:off x="4454781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10100100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1?1? ? 0 ? 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10100000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sp>
        <p:nvSpPr>
          <p:cNvPr id="13" name="Объект 2">
            <a:extLst>
              <a:ext uri="{FF2B5EF4-FFF2-40B4-BE49-F238E27FC236}">
                <a16:creationId xmlns:a16="http://schemas.microsoft.com/office/drawing/2014/main" id="{41642EDA-74D0-4D88-BA3D-38E9B2233F52}"/>
              </a:ext>
            </a:extLst>
          </p:cNvPr>
          <p:cNvSpPr txBox="1">
            <a:spLocks/>
          </p:cNvSpPr>
          <p:nvPr/>
        </p:nvSpPr>
        <p:spPr>
          <a:xfrm>
            <a:off x="8104632" y="5360527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 3</a:t>
            </a:r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Если маска подсети 255.255.255.224 и </a:t>
            </a:r>
            <a:r>
              <a:rPr lang="en-US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IP-</a:t>
            </a:r>
            <a:r>
              <a:rPr lang="ru-RU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адрес компьютера в сети 162.198.0.157, то чему равен номер компьютера в сети? Ответ запишите в виде десятичного числа.</a:t>
            </a:r>
            <a:endParaRPr lang="ru-RU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E861AD-920B-46FF-A34B-8FEE16EA1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633906"/>
              </p:ext>
            </p:extLst>
          </p:nvPr>
        </p:nvGraphicFramePr>
        <p:xfrm>
          <a:off x="3372741" y="2596002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7" name="Объект 2">
            <a:extLst>
              <a:ext uri="{FF2B5EF4-FFF2-40B4-BE49-F238E27FC236}">
                <a16:creationId xmlns:a16="http://schemas.microsoft.com/office/drawing/2014/main" id="{B6C935E2-F17C-46E8-87F1-BCFE157578CB}"/>
              </a:ext>
            </a:extLst>
          </p:cNvPr>
          <p:cNvSpPr txBox="1">
            <a:spLocks/>
          </p:cNvSpPr>
          <p:nvPr/>
        </p:nvSpPr>
        <p:spPr>
          <a:xfrm>
            <a:off x="1222248" y="4663440"/>
            <a:ext cx="2846832" cy="166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157=10011101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224=11100000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35AFD81-C410-4BCE-8A3F-D057935D2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6384"/>
              </p:ext>
            </p:extLst>
          </p:nvPr>
        </p:nvGraphicFramePr>
        <p:xfrm>
          <a:off x="4454781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10011101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11100000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10000000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sp>
        <p:nvSpPr>
          <p:cNvPr id="13" name="Объект 2">
            <a:extLst>
              <a:ext uri="{FF2B5EF4-FFF2-40B4-BE49-F238E27FC236}">
                <a16:creationId xmlns:a16="http://schemas.microsoft.com/office/drawing/2014/main" id="{41642EDA-74D0-4D88-BA3D-38E9B2233F52}"/>
              </a:ext>
            </a:extLst>
          </p:cNvPr>
          <p:cNvSpPr txBox="1">
            <a:spLocks/>
          </p:cNvSpPr>
          <p:nvPr/>
        </p:nvSpPr>
        <p:spPr>
          <a:xfrm>
            <a:off x="8104632" y="5360527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 11101</a:t>
            </a:r>
            <a:r>
              <a:rPr lang="ru-RU" altLang="ru-RU" sz="2800" baseline="-25000" dirty="0">
                <a:latin typeface="Arial" panose="020B0604020202020204" pitchFamily="34" charset="0"/>
              </a:rPr>
              <a:t>2</a:t>
            </a:r>
            <a:r>
              <a:rPr lang="ru-RU" altLang="ru-RU" sz="2800" dirty="0">
                <a:latin typeface="Arial" panose="020B0604020202020204" pitchFamily="34" charset="0"/>
              </a:rPr>
              <a:t>=29</a:t>
            </a:r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92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№6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узла с IP-адресом 98.162.71.94 адрес сети равен 98.162.71.64. Чему равно наименьшее количество возможных адресов в этой сети, если два адреса (адрес сети и широковещательный) не используют?</a:t>
            </a:r>
            <a:endParaRPr lang="ru-RU" sz="2400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E861AD-920B-46FF-A34B-8FEE16EA1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856269"/>
              </p:ext>
            </p:extLst>
          </p:nvPr>
        </p:nvGraphicFramePr>
        <p:xfrm>
          <a:off x="3372741" y="2596002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7" name="Объект 2">
            <a:extLst>
              <a:ext uri="{FF2B5EF4-FFF2-40B4-BE49-F238E27FC236}">
                <a16:creationId xmlns:a16="http://schemas.microsoft.com/office/drawing/2014/main" id="{B6C935E2-F17C-46E8-87F1-BCFE157578CB}"/>
              </a:ext>
            </a:extLst>
          </p:cNvPr>
          <p:cNvSpPr txBox="1">
            <a:spLocks/>
          </p:cNvSpPr>
          <p:nvPr/>
        </p:nvSpPr>
        <p:spPr>
          <a:xfrm>
            <a:off x="1222248" y="4663440"/>
            <a:ext cx="2846832" cy="166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94=01011110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64=01000000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35AFD81-C410-4BCE-8A3F-D057935D2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756614"/>
              </p:ext>
            </p:extLst>
          </p:nvPr>
        </p:nvGraphicFramePr>
        <p:xfrm>
          <a:off x="4454781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01011110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11 ? ? ????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01000000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sp>
        <p:nvSpPr>
          <p:cNvPr id="13" name="Объект 2">
            <a:extLst>
              <a:ext uri="{FF2B5EF4-FFF2-40B4-BE49-F238E27FC236}">
                <a16:creationId xmlns:a16="http://schemas.microsoft.com/office/drawing/2014/main" id="{41642EDA-74D0-4D88-BA3D-38E9B2233F52}"/>
              </a:ext>
            </a:extLst>
          </p:cNvPr>
          <p:cNvSpPr txBox="1">
            <a:spLocks/>
          </p:cNvSpPr>
          <p:nvPr/>
        </p:nvSpPr>
        <p:spPr>
          <a:xfrm>
            <a:off x="7545324" y="4381225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Чем количество нулей в маске меньше, тем меньше адресов!</a:t>
            </a:r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8B6DD2C7-42C2-4680-9BF4-8D6BD01DC632}"/>
              </a:ext>
            </a:extLst>
          </p:cNvPr>
          <p:cNvSpPr txBox="1">
            <a:spLocks/>
          </p:cNvSpPr>
          <p:nvPr/>
        </p:nvSpPr>
        <p:spPr>
          <a:xfrm>
            <a:off x="7735824" y="5073121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 30</a:t>
            </a:r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56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457200"/>
            <a:ext cx="10058400" cy="597548"/>
          </a:xfrm>
        </p:spPr>
        <p:txBody>
          <a:bodyPr>
            <a:noAutofit/>
          </a:bodyPr>
          <a:lstStyle/>
          <a:p>
            <a:r>
              <a:rPr lang="ru-RU" sz="4400" dirty="0"/>
              <a:t>Задача из демоверсии егэ-2024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491385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терминологии сетей TCP/IP маской сети называют двоичное число, которое показывает, какая часть IP-адреса узла сети относится к адресу сети, а какая – к адресу узла в этой сети. Адрес сети получается в результате применения поразрядной конъюнкции к заданному адресу узла и маске сети. </a:t>
            </a:r>
          </a:p>
          <a:p>
            <a:pPr marL="0" indent="0" algn="just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Сеть задана IP-адресом 192.168.32.160 и маской сети 255.255.255.240. Сколько в этой сети IP-адресов, для которых сумма единиц в двоичной записи IP-адреса чётна? В ответе укажите только число. </a:t>
            </a:r>
          </a:p>
        </p:txBody>
      </p:sp>
    </p:spTree>
    <p:extLst>
      <p:ext uri="{BB962C8B-B14F-4D97-AF65-F5344CB8AC3E}">
        <p14:creationId xmlns:p14="http://schemas.microsoft.com/office/powerpoint/2010/main" val="298421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93021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en-US" i="1" dirty="0" err="1"/>
              <a:t>iP</a:t>
            </a:r>
            <a:r>
              <a:rPr lang="en-US" dirty="0"/>
              <a:t>-</a:t>
            </a:r>
            <a:r>
              <a:rPr lang="ru-RU" dirty="0"/>
              <a:t>адрес. Маска. адрес сети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4913851"/>
          </a:xfrm>
        </p:spPr>
        <p:txBody>
          <a:bodyPr>
            <a:normAutofit/>
          </a:bodyPr>
          <a:lstStyle/>
          <a:p>
            <a:endParaRPr lang="ru-RU" sz="2400" b="0" i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-адрес:</a:t>
            </a:r>
          </a:p>
          <a:p>
            <a:pPr lvl="1" algn="just"/>
            <a:r>
              <a:rPr lang="ru-RU" sz="2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 байта</a:t>
            </a:r>
          </a:p>
          <a:p>
            <a:pPr lvl="1" algn="just"/>
            <a:r>
              <a:rPr lang="ru-RU" sz="2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четыре числа от 0 до 255, разделенных точками</a:t>
            </a:r>
            <a:endParaRPr lang="en-US" sz="24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битный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/>
            <a:endParaRPr lang="ru-RU" sz="24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Маска – это 32-битное число, в двоичной записи которого сначала стоят единицы, а потом – нули. 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96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93021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en-US" i="1" dirty="0" err="1"/>
              <a:t>iP</a:t>
            </a:r>
            <a:r>
              <a:rPr lang="en-US" dirty="0"/>
              <a:t>-</a:t>
            </a:r>
            <a:r>
              <a:rPr lang="ru-RU" dirty="0"/>
              <a:t>адрес. Маска. адрес сети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4913851"/>
          </a:xfrm>
        </p:spPr>
        <p:txBody>
          <a:bodyPr>
            <a:normAutofit/>
          </a:bodyPr>
          <a:lstStyle/>
          <a:p>
            <a:endParaRPr lang="ru-RU" sz="2400" b="0" i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772222A6-BF93-4968-BAB3-4712D1EE9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051016"/>
              </p:ext>
            </p:extLst>
          </p:nvPr>
        </p:nvGraphicFramePr>
        <p:xfrm>
          <a:off x="3263013" y="1699890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97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254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058B89C-C128-44A2-85D1-E3D8F9A80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939791"/>
              </p:ext>
            </p:extLst>
          </p:nvPr>
        </p:nvGraphicFramePr>
        <p:xfrm>
          <a:off x="1459900" y="4058614"/>
          <a:ext cx="9436787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51729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800177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1789331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1100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00010101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00111101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11111111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1111110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graphicFrame>
        <p:nvGraphicFramePr>
          <p:cNvPr id="7" name="Таблица 5">
            <a:extLst>
              <a:ext uri="{FF2B5EF4-FFF2-40B4-BE49-F238E27FC236}">
                <a16:creationId xmlns:a16="http://schemas.microsoft.com/office/drawing/2014/main" id="{AAE1E115-B296-466D-A10E-2A3F00DDD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504382"/>
              </p:ext>
            </p:extLst>
          </p:nvPr>
        </p:nvGraphicFramePr>
        <p:xfrm>
          <a:off x="3263013" y="1699890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97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254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23C5C1A-C51C-47DF-A0F4-D8C29B4AF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673527"/>
              </p:ext>
            </p:extLst>
          </p:nvPr>
        </p:nvGraphicFramePr>
        <p:xfrm>
          <a:off x="1459900" y="4058614"/>
          <a:ext cx="9436787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51729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800177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1789331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1100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00010101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00111101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11111111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1111110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0000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2FD080F-2C91-43DC-A007-1FC829618072}"/>
              </a:ext>
            </a:extLst>
          </p:cNvPr>
          <p:cNvSpPr/>
          <p:nvPr/>
        </p:nvSpPr>
        <p:spPr>
          <a:xfrm>
            <a:off x="3602736" y="4058614"/>
            <a:ext cx="3209544" cy="914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52405A-B155-4E8F-8182-171E9F9170D3}"/>
              </a:ext>
            </a:extLst>
          </p:cNvPr>
          <p:cNvSpPr txBox="1"/>
          <p:nvPr/>
        </p:nvSpPr>
        <p:spPr>
          <a:xfrm>
            <a:off x="3602736" y="3601414"/>
            <a:ext cx="32095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Область адреса сети</a:t>
            </a:r>
          </a:p>
          <a:p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99BECA7-AC32-4646-90CA-426A69DE12F7}"/>
              </a:ext>
            </a:extLst>
          </p:cNvPr>
          <p:cNvSpPr/>
          <p:nvPr/>
        </p:nvSpPr>
        <p:spPr>
          <a:xfrm>
            <a:off x="6812268" y="4058614"/>
            <a:ext cx="3919831" cy="9144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06B0C7-4811-4034-912D-7B96BA1D26F9}"/>
              </a:ext>
            </a:extLst>
          </p:cNvPr>
          <p:cNvSpPr txBox="1"/>
          <p:nvPr/>
        </p:nvSpPr>
        <p:spPr>
          <a:xfrm>
            <a:off x="6754737" y="3590948"/>
            <a:ext cx="43543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Область номера компьютера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66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4913851"/>
          </a:xfrm>
        </p:spPr>
        <p:txBody>
          <a:bodyPr>
            <a:normAutofit/>
          </a:bodyPr>
          <a:lstStyle/>
          <a:p>
            <a:pPr algn="just"/>
            <a:r>
              <a:rPr lang="ru-RU" altLang="ru-RU" dirty="0">
                <a:latin typeface="Arial" panose="020B0604020202020204" pitchFamily="34" charset="0"/>
              </a:rPr>
              <a:t>В терминологии сетей TCP/IP маской сети называется двоичное число, определяющее, какая часть IP-адреса узла сети относится к адресу сети, а какая – к адресу самого узла в этой сети. Обычно маска записывается по тем же правилам, что и IP-адрес, – в виде четырёх байтов, причём каждый байт записывается в виде десятичного числа. При этом в маске сначала (в старших разрядах) стоят единицы, а затем с некоторого разряда – нули. Адрес сети получается в результате применения поразрядной конъюнкции к заданному IP-адресу узла и маске.</a:t>
            </a:r>
            <a:br>
              <a:rPr lang="ru-RU" altLang="ru-RU" dirty="0">
                <a:latin typeface="Arial" panose="020B0604020202020204" pitchFamily="34" charset="0"/>
              </a:rPr>
            </a:br>
            <a:r>
              <a:rPr lang="ru-RU" altLang="ru-RU" dirty="0">
                <a:latin typeface="Arial" panose="020B0604020202020204" pitchFamily="34" charset="0"/>
              </a:rPr>
              <a:t>Например, если IP-адрес узла равен 231.32.255.131, а маска равна 255.255.240.0, то адрес сети равен 231.32.240.0.</a:t>
            </a:r>
            <a:br>
              <a:rPr lang="ru-RU" altLang="ru-RU" dirty="0">
                <a:latin typeface="Arial" panose="020B0604020202020204" pitchFamily="34" charset="0"/>
              </a:rPr>
            </a:br>
            <a:br>
              <a:rPr lang="ru-RU" altLang="ru-RU" dirty="0">
                <a:latin typeface="Arial" panose="020B0604020202020204" pitchFamily="34" charset="0"/>
              </a:rPr>
            </a:br>
            <a:r>
              <a:rPr lang="ru-RU" altLang="ru-RU" sz="2800" dirty="0">
                <a:latin typeface="Arial" panose="020B0604020202020204" pitchFamily="34" charset="0"/>
              </a:rPr>
              <a:t>Для узла с IP-адресом 111.81.208.27 адрес сети равен 111.81.192.0. Чему равно наименьшее возможное значение третьего слева байта маски? Ответ запишите в виде десятичного числа.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963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Для узла с IP-адресом 111.81.208.27 адрес сети равен 111.81.192.0. Чему равно наименьшее возможное значение третьего слева байта маски? Ответ запишите в виде десятичного числа. </a:t>
            </a:r>
            <a:endParaRPr lang="ru-RU" sz="2400" dirty="0"/>
          </a:p>
          <a:p>
            <a:endParaRPr lang="ru-RU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E861AD-920B-46FF-A34B-8FEE16EA1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21829"/>
              </p:ext>
            </p:extLst>
          </p:nvPr>
        </p:nvGraphicFramePr>
        <p:xfrm>
          <a:off x="3372741" y="2596002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4BC2352E-B5E9-4BE5-B302-B768EA335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78662"/>
              </p:ext>
            </p:extLst>
          </p:nvPr>
        </p:nvGraphicFramePr>
        <p:xfrm>
          <a:off x="3339213" y="2598921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80DCCC-2F2A-4137-8F10-B403F4CB0F3C}"/>
              </a:ext>
            </a:extLst>
          </p:cNvPr>
          <p:cNvSpPr/>
          <p:nvPr/>
        </p:nvSpPr>
        <p:spPr>
          <a:xfrm>
            <a:off x="7370064" y="2514600"/>
            <a:ext cx="896112" cy="15727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B6C935E2-F17C-46E8-87F1-BCFE157578CB}"/>
              </a:ext>
            </a:extLst>
          </p:cNvPr>
          <p:cNvSpPr txBox="1">
            <a:spLocks/>
          </p:cNvSpPr>
          <p:nvPr/>
        </p:nvSpPr>
        <p:spPr>
          <a:xfrm>
            <a:off x="1222248" y="4663440"/>
            <a:ext cx="10058400" cy="166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208=11010000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en-US" altLang="ru-RU" sz="2400" dirty="0">
                <a:latin typeface="Arial" panose="020B0604020202020204" pitchFamily="34" charset="0"/>
              </a:rPr>
              <a:t>192</a:t>
            </a:r>
            <a:r>
              <a:rPr lang="ru-RU" altLang="ru-RU" sz="2400" dirty="0">
                <a:latin typeface="Arial" panose="020B0604020202020204" pitchFamily="34" charset="0"/>
              </a:rPr>
              <a:t>=11000000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8B1DA7E6-7711-4A0B-8581-E025C001B280}"/>
              </a:ext>
            </a:extLst>
          </p:cNvPr>
          <p:cNvSpPr txBox="1">
            <a:spLocks/>
          </p:cNvSpPr>
          <p:nvPr/>
        </p:nvSpPr>
        <p:spPr>
          <a:xfrm>
            <a:off x="7071360" y="4712208"/>
            <a:ext cx="3563112" cy="593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11000000</a:t>
            </a:r>
            <a:r>
              <a:rPr lang="ru-RU" altLang="ru-RU" sz="2800" baseline="-25000" dirty="0">
                <a:latin typeface="Arial" panose="020B0604020202020204" pitchFamily="34" charset="0"/>
              </a:rPr>
              <a:t>2</a:t>
            </a:r>
            <a:r>
              <a:rPr lang="ru-RU" altLang="ru-RU" sz="2800" dirty="0">
                <a:latin typeface="Arial" panose="020B0604020202020204" pitchFamily="34" charset="0"/>
              </a:rPr>
              <a:t> =</a:t>
            </a:r>
            <a:r>
              <a:rPr lang="en-US" altLang="ru-RU" sz="2800" dirty="0">
                <a:latin typeface="Arial" panose="020B0604020202020204" pitchFamily="34" charset="0"/>
              </a:rPr>
              <a:t>192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35AFD81-C410-4BCE-8A3F-D057935D2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14018"/>
              </p:ext>
            </p:extLst>
          </p:nvPr>
        </p:nvGraphicFramePr>
        <p:xfrm>
          <a:off x="4454781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11010000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? ?? ? ? ?? 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11000000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graphicFrame>
        <p:nvGraphicFramePr>
          <p:cNvPr id="11" name="Таблица 9">
            <a:extLst>
              <a:ext uri="{FF2B5EF4-FFF2-40B4-BE49-F238E27FC236}">
                <a16:creationId xmlns:a16="http://schemas.microsoft.com/office/drawing/2014/main" id="{02BA6D4F-0D7E-4EE6-807E-3F7C688B9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754226"/>
              </p:ext>
            </p:extLst>
          </p:nvPr>
        </p:nvGraphicFramePr>
        <p:xfrm>
          <a:off x="4454781" y="4597783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11010000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11? 0 ????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11000000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graphicFrame>
        <p:nvGraphicFramePr>
          <p:cNvPr id="12" name="Таблица 9">
            <a:extLst>
              <a:ext uri="{FF2B5EF4-FFF2-40B4-BE49-F238E27FC236}">
                <a16:creationId xmlns:a16="http://schemas.microsoft.com/office/drawing/2014/main" id="{A1672FA3-CF9C-44D6-8E25-1660BB0C6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97409"/>
              </p:ext>
            </p:extLst>
          </p:nvPr>
        </p:nvGraphicFramePr>
        <p:xfrm>
          <a:off x="4454781" y="4610813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11010000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11000000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11000000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sp>
        <p:nvSpPr>
          <p:cNvPr id="13" name="Объект 2">
            <a:extLst>
              <a:ext uri="{FF2B5EF4-FFF2-40B4-BE49-F238E27FC236}">
                <a16:creationId xmlns:a16="http://schemas.microsoft.com/office/drawing/2014/main" id="{B9EEF83C-CDD4-45DB-AF98-4A33C3CC6140}"/>
              </a:ext>
            </a:extLst>
          </p:cNvPr>
          <p:cNvSpPr txBox="1">
            <a:spLocks/>
          </p:cNvSpPr>
          <p:nvPr/>
        </p:nvSpPr>
        <p:spPr>
          <a:xfrm>
            <a:off x="7071360" y="5343619"/>
            <a:ext cx="3563112" cy="77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</a:t>
            </a:r>
            <a:r>
              <a:rPr lang="en-US" altLang="ru-RU" sz="2800" dirty="0">
                <a:latin typeface="Arial" panose="020B0604020202020204" pitchFamily="34" charset="0"/>
              </a:rPr>
              <a:t>192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14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4913851"/>
          </a:xfrm>
        </p:spPr>
        <p:txBody>
          <a:bodyPr>
            <a:normAutofit/>
          </a:bodyPr>
          <a:lstStyle/>
          <a:p>
            <a:pPr algn="just"/>
            <a:r>
              <a:rPr lang="ru-RU" altLang="ru-RU" dirty="0">
                <a:latin typeface="Arial" panose="020B0604020202020204" pitchFamily="34" charset="0"/>
              </a:rPr>
              <a:t>В терминологии сетей TCP/IP маской сети называется двоичное число, определяющее, какая часть IP-адреса узла сети относится к адресу сети, а какая – к адресу самого узла в этой сети. Обычно маска записывается по тем же правилам, что и IP-адрес, – в виде четырёх байтов, причём каждый байт записывается в виде десятичного числа. При этом в маске сначала (в старших разрядах) стоят единицы, а затем с некоторого разряда – нули. Адрес сети получается в результате применения поразрядной конъюнкции к заданному IP-адресу узла и маске.</a:t>
            </a:r>
            <a:br>
              <a:rPr lang="ru-RU" altLang="ru-RU" dirty="0">
                <a:latin typeface="Arial" panose="020B0604020202020204" pitchFamily="34" charset="0"/>
              </a:rPr>
            </a:br>
            <a:r>
              <a:rPr lang="ru-RU" altLang="ru-RU" dirty="0">
                <a:latin typeface="Arial" panose="020B0604020202020204" pitchFamily="34" charset="0"/>
              </a:rPr>
              <a:t>Например, если IP-адрес узла равен 231.32.255.131, а маска равна 255.255.240.0, то адрес сети равен 231.32.240.0.</a:t>
            </a:r>
            <a:br>
              <a:rPr lang="ru-RU" altLang="ru-RU" dirty="0">
                <a:latin typeface="Arial" panose="020B0604020202020204" pitchFamily="34" charset="0"/>
              </a:rPr>
            </a:br>
            <a:br>
              <a:rPr lang="ru-RU" altLang="ru-RU" dirty="0">
                <a:latin typeface="Arial" panose="020B0604020202020204" pitchFamily="34" charset="0"/>
              </a:rPr>
            </a:br>
            <a:r>
              <a:rPr lang="ru-RU" sz="28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узла с IP-адресом 38.97.21.61 адрес сети равен 38.96.0.0. Укажите наибольшее общее количество единиц в двоичной записи байтов маски. Ответ запишите в виде десятичного числа.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5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sz="2400" b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узла с IP-адресом 38.97.21.61 адрес сети равен 38.96.0.0. Укажите наибольшее общее количество единиц в двоичной записи байтов маски. Ответ запишите в виде десятичного числа.</a:t>
            </a:r>
            <a:endParaRPr lang="ru-RU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E861AD-920B-46FF-A34B-8FEE16EA1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774223"/>
              </p:ext>
            </p:extLst>
          </p:nvPr>
        </p:nvGraphicFramePr>
        <p:xfrm>
          <a:off x="3372741" y="2596002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4BC2352E-B5E9-4BE5-B302-B768EA335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84251"/>
              </p:ext>
            </p:extLst>
          </p:nvPr>
        </p:nvGraphicFramePr>
        <p:xfrm>
          <a:off x="3372741" y="2585628"/>
          <a:ext cx="5665974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77804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81558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1026720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5002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870862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7" name="Объект 2">
            <a:extLst>
              <a:ext uri="{FF2B5EF4-FFF2-40B4-BE49-F238E27FC236}">
                <a16:creationId xmlns:a16="http://schemas.microsoft.com/office/drawing/2014/main" id="{B6C935E2-F17C-46E8-87F1-BCFE157578CB}"/>
              </a:ext>
            </a:extLst>
          </p:cNvPr>
          <p:cNvSpPr txBox="1">
            <a:spLocks/>
          </p:cNvSpPr>
          <p:nvPr/>
        </p:nvSpPr>
        <p:spPr>
          <a:xfrm>
            <a:off x="1222248" y="4663440"/>
            <a:ext cx="10058400" cy="166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97=01100001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96=01100000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8B1DA7E6-7711-4A0B-8581-E025C001B280}"/>
              </a:ext>
            </a:extLst>
          </p:cNvPr>
          <p:cNvSpPr txBox="1">
            <a:spLocks/>
          </p:cNvSpPr>
          <p:nvPr/>
        </p:nvSpPr>
        <p:spPr>
          <a:xfrm>
            <a:off x="7071360" y="4712208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11111110</a:t>
            </a:r>
            <a:r>
              <a:rPr lang="ru-RU" altLang="ru-RU" sz="2800" baseline="-25000" dirty="0">
                <a:latin typeface="Arial" panose="020B0604020202020204" pitchFamily="34" charset="0"/>
              </a:rPr>
              <a:t>2</a:t>
            </a:r>
            <a:r>
              <a:rPr lang="ru-RU" altLang="ru-RU" sz="2800" dirty="0">
                <a:latin typeface="Arial" panose="020B0604020202020204" pitchFamily="34" charset="0"/>
              </a:rPr>
              <a:t> =7 единиц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35AFD81-C410-4BCE-8A3F-D057935D2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769746"/>
              </p:ext>
            </p:extLst>
          </p:nvPr>
        </p:nvGraphicFramePr>
        <p:xfrm>
          <a:off x="4454781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01100001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? 11?  ? ??0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01100000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graphicFrame>
        <p:nvGraphicFramePr>
          <p:cNvPr id="11" name="Таблица 9">
            <a:extLst>
              <a:ext uri="{FF2B5EF4-FFF2-40B4-BE49-F238E27FC236}">
                <a16:creationId xmlns:a16="http://schemas.microsoft.com/office/drawing/2014/main" id="{02BA6D4F-0D7E-4EE6-807E-3F7C688B9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408332"/>
              </p:ext>
            </p:extLst>
          </p:nvPr>
        </p:nvGraphicFramePr>
        <p:xfrm>
          <a:off x="4442589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01100001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/>
                        <a:t>1110 ???0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01100000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graphicFrame>
        <p:nvGraphicFramePr>
          <p:cNvPr id="12" name="Таблица 9">
            <a:extLst>
              <a:ext uri="{FF2B5EF4-FFF2-40B4-BE49-F238E27FC236}">
                <a16:creationId xmlns:a16="http://schemas.microsoft.com/office/drawing/2014/main" id="{A1672FA3-CF9C-44D6-8E25-1660BB0C6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396116"/>
              </p:ext>
            </p:extLst>
          </p:nvPr>
        </p:nvGraphicFramePr>
        <p:xfrm>
          <a:off x="4430397" y="4604298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/>
                        <a:t>01100001</a:t>
                      </a:r>
                      <a:endParaRPr lang="en-US" altLang="ru-RU" sz="2400" b="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ru-RU" sz="2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11111110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/>
                        <a:t>01100000</a:t>
                      </a:r>
                      <a:endParaRPr lang="en-US" altLang="ru-RU" sz="2400" b="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sp>
        <p:nvSpPr>
          <p:cNvPr id="13" name="Объект 2">
            <a:extLst>
              <a:ext uri="{FF2B5EF4-FFF2-40B4-BE49-F238E27FC236}">
                <a16:creationId xmlns:a16="http://schemas.microsoft.com/office/drawing/2014/main" id="{41642EDA-74D0-4D88-BA3D-38E9B2233F52}"/>
              </a:ext>
            </a:extLst>
          </p:cNvPr>
          <p:cNvSpPr txBox="1">
            <a:spLocks/>
          </p:cNvSpPr>
          <p:nvPr/>
        </p:nvSpPr>
        <p:spPr>
          <a:xfrm>
            <a:off x="7071360" y="5360527"/>
            <a:ext cx="3782568" cy="69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 15 единиц</a:t>
            </a:r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06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D6D3B-3A9B-426B-981F-FF269B30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97548"/>
          </a:xfrm>
        </p:spPr>
        <p:txBody>
          <a:bodyPr>
            <a:noAutofit/>
          </a:bodyPr>
          <a:lstStyle/>
          <a:p>
            <a:r>
              <a:rPr lang="ru-RU" sz="4800" dirty="0"/>
              <a:t>Задача из демоверсии егэ-2024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8437-2543-41E5-99BF-4EDF214E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58349"/>
            <a:ext cx="10058400" cy="3149059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Сеть задана IP-адресом 192.168.32.160 и маской сети 255.255.255.240. Сколько в этой сети IP-адресов, для которых сумма единиц в двоичной записи IP-адреса чётна? В ответе укажите только число. </a:t>
            </a:r>
            <a:r>
              <a:rPr lang="ru-RU" altLang="ru-RU" sz="2200" dirty="0">
                <a:latin typeface="Arial" panose="020B0604020202020204" pitchFamily="34" charset="0"/>
              </a:rPr>
              <a:t> </a:t>
            </a:r>
            <a:endParaRPr lang="ru-RU" sz="2200" dirty="0"/>
          </a:p>
          <a:p>
            <a:endParaRPr lang="ru-RU" dirty="0"/>
          </a:p>
        </p:txBody>
      </p:sp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A7E861AD-920B-46FF-A34B-8FEE16EA1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130766"/>
              </p:ext>
            </p:extLst>
          </p:nvPr>
        </p:nvGraphicFramePr>
        <p:xfrm>
          <a:off x="3598035" y="2214123"/>
          <a:ext cx="5226495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08883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75232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947083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67825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750378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430589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192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168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160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430589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240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430589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4BC2352E-B5E9-4BE5-B302-B768EA335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69262"/>
              </p:ext>
            </p:extLst>
          </p:nvPr>
        </p:nvGraphicFramePr>
        <p:xfrm>
          <a:off x="3598035" y="2234562"/>
          <a:ext cx="5226495" cy="1371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08883">
                  <a:extLst>
                    <a:ext uri="{9D8B030D-6E8A-4147-A177-3AD203B41FA5}">
                      <a16:colId xmlns:a16="http://schemas.microsoft.com/office/drawing/2014/main" val="4120511472"/>
                    </a:ext>
                  </a:extLst>
                </a:gridCol>
                <a:gridCol w="752326">
                  <a:extLst>
                    <a:ext uri="{9D8B030D-6E8A-4147-A177-3AD203B41FA5}">
                      <a16:colId xmlns:a16="http://schemas.microsoft.com/office/drawing/2014/main" val="1594181602"/>
                    </a:ext>
                  </a:extLst>
                </a:gridCol>
                <a:gridCol w="947083">
                  <a:extLst>
                    <a:ext uri="{9D8B030D-6E8A-4147-A177-3AD203B41FA5}">
                      <a16:colId xmlns:a16="http://schemas.microsoft.com/office/drawing/2014/main" val="1762257758"/>
                    </a:ext>
                  </a:extLst>
                </a:gridCol>
                <a:gridCol w="774838">
                  <a:extLst>
                    <a:ext uri="{9D8B030D-6E8A-4147-A177-3AD203B41FA5}">
                      <a16:colId xmlns:a16="http://schemas.microsoft.com/office/drawing/2014/main" val="1021128938"/>
                    </a:ext>
                  </a:extLst>
                </a:gridCol>
                <a:gridCol w="743365">
                  <a:extLst>
                    <a:ext uri="{9D8B030D-6E8A-4147-A177-3AD203B41FA5}">
                      <a16:colId xmlns:a16="http://schemas.microsoft.com/office/drawing/2014/main" val="3742024307"/>
                    </a:ext>
                  </a:extLst>
                </a:gridCol>
              </a:tblGrid>
              <a:tr h="430589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IP 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-АДРЕС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621351"/>
                  </a:ext>
                </a:extLst>
              </a:tr>
              <a:tr h="430589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20026"/>
                  </a:ext>
                </a:extLst>
              </a:tr>
              <a:tr h="430589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АДРЕС СЕТИ </a:t>
                      </a:r>
                      <a:endParaRPr lang="ru-RU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950109"/>
                  </a:ext>
                </a:extLst>
              </a:tr>
            </a:tbl>
          </a:graphicData>
        </a:graphic>
      </p:graphicFrame>
      <p:sp>
        <p:nvSpPr>
          <p:cNvPr id="7" name="Объект 2">
            <a:extLst>
              <a:ext uri="{FF2B5EF4-FFF2-40B4-BE49-F238E27FC236}">
                <a16:creationId xmlns:a16="http://schemas.microsoft.com/office/drawing/2014/main" id="{B6C935E2-F17C-46E8-87F1-BCFE157578CB}"/>
              </a:ext>
            </a:extLst>
          </p:cNvPr>
          <p:cNvSpPr txBox="1">
            <a:spLocks/>
          </p:cNvSpPr>
          <p:nvPr/>
        </p:nvSpPr>
        <p:spPr>
          <a:xfrm>
            <a:off x="1063752" y="3793501"/>
            <a:ext cx="2688336" cy="122781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ru-RU" sz="2400" dirty="0">
                <a:latin typeface="Arial" panose="020B0604020202020204" pitchFamily="34" charset="0"/>
              </a:rPr>
              <a:t>192</a:t>
            </a:r>
            <a:r>
              <a:rPr lang="ru-RU" altLang="ru-RU" sz="2400" dirty="0">
                <a:latin typeface="Arial" panose="020B0604020202020204" pitchFamily="34" charset="0"/>
              </a:rPr>
              <a:t>=1</a:t>
            </a:r>
            <a:r>
              <a:rPr lang="en-US" altLang="ru-RU" sz="2400" dirty="0">
                <a:latin typeface="Arial" panose="020B0604020202020204" pitchFamily="34" charset="0"/>
              </a:rPr>
              <a:t>100</a:t>
            </a:r>
            <a:r>
              <a:rPr lang="ru-RU" altLang="ru-RU" sz="2400" dirty="0">
                <a:latin typeface="Arial" panose="020B0604020202020204" pitchFamily="34" charset="0"/>
              </a:rPr>
              <a:t>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en-US" altLang="ru-RU" sz="2400" dirty="0">
                <a:latin typeface="Arial" panose="020B0604020202020204" pitchFamily="34" charset="0"/>
              </a:rPr>
              <a:t>168</a:t>
            </a:r>
            <a:r>
              <a:rPr lang="ru-RU" altLang="ru-RU" sz="2400" dirty="0">
                <a:latin typeface="Arial" panose="020B0604020202020204" pitchFamily="34" charset="0"/>
              </a:rPr>
              <a:t>=1</a:t>
            </a:r>
            <a:r>
              <a:rPr lang="en-US" altLang="ru-RU" sz="2400" dirty="0">
                <a:latin typeface="Arial" panose="020B0604020202020204" pitchFamily="34" charset="0"/>
              </a:rPr>
              <a:t>0101</a:t>
            </a:r>
            <a:r>
              <a:rPr lang="ru-RU" altLang="ru-RU" sz="2400" dirty="0">
                <a:latin typeface="Arial" panose="020B0604020202020204" pitchFamily="34" charset="0"/>
              </a:rPr>
              <a:t>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en-US" altLang="ru-RU" sz="2400" dirty="0">
                <a:latin typeface="Arial" panose="020B0604020202020204" pitchFamily="34" charset="0"/>
              </a:rPr>
              <a:t>32</a:t>
            </a:r>
            <a:r>
              <a:rPr lang="ru-RU" altLang="ru-RU" sz="2400" dirty="0">
                <a:latin typeface="Arial" panose="020B0604020202020204" pitchFamily="34" charset="0"/>
              </a:rPr>
              <a:t>=</a:t>
            </a:r>
            <a:r>
              <a:rPr lang="en-US" altLang="ru-RU" sz="2400" dirty="0">
                <a:latin typeface="Arial" panose="020B0604020202020204" pitchFamily="34" charset="0"/>
              </a:rPr>
              <a:t>0010</a:t>
            </a:r>
            <a:r>
              <a:rPr lang="ru-RU" altLang="ru-RU" sz="2400" dirty="0">
                <a:latin typeface="Arial" panose="020B0604020202020204" pitchFamily="34" charset="0"/>
              </a:rPr>
              <a:t>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sz="2400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8B1DA7E6-7711-4A0B-8581-E025C001B280}"/>
              </a:ext>
            </a:extLst>
          </p:cNvPr>
          <p:cNvSpPr txBox="1">
            <a:spLocks/>
          </p:cNvSpPr>
          <p:nvPr/>
        </p:nvSpPr>
        <p:spPr>
          <a:xfrm>
            <a:off x="9432864" y="4025606"/>
            <a:ext cx="3563112" cy="593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ru-RU" sz="2800" dirty="0">
                <a:latin typeface="Arial" panose="020B0604020202020204" pitchFamily="34" charset="0"/>
              </a:rPr>
              <a:t>2</a:t>
            </a:r>
            <a:r>
              <a:rPr lang="en-US" altLang="ru-RU" sz="2800" baseline="30000" dirty="0">
                <a:latin typeface="Arial" panose="020B0604020202020204" pitchFamily="34" charset="0"/>
              </a:rPr>
              <a:t>4</a:t>
            </a:r>
            <a:r>
              <a:rPr lang="en-US" altLang="ru-RU" sz="2800" dirty="0">
                <a:latin typeface="Arial" panose="020B0604020202020204" pitchFamily="34" charset="0"/>
              </a:rPr>
              <a:t>/</a:t>
            </a:r>
            <a:r>
              <a:rPr lang="ru-RU" altLang="ru-RU" sz="2800" dirty="0">
                <a:latin typeface="Arial" panose="020B0604020202020204" pitchFamily="34" charset="0"/>
              </a:rPr>
              <a:t>2=</a:t>
            </a:r>
            <a:r>
              <a:rPr lang="en-US" altLang="ru-RU" sz="2800" dirty="0">
                <a:latin typeface="Arial" panose="020B0604020202020204" pitchFamily="34" charset="0"/>
              </a:rPr>
              <a:t>8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835AFD81-C410-4BCE-8A3F-D057935D2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944770"/>
              </p:ext>
            </p:extLst>
          </p:nvPr>
        </p:nvGraphicFramePr>
        <p:xfrm>
          <a:off x="6631055" y="3784087"/>
          <a:ext cx="1808859" cy="1512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8859">
                  <a:extLst>
                    <a:ext uri="{9D8B030D-6E8A-4147-A177-3AD203B41FA5}">
                      <a16:colId xmlns:a16="http://schemas.microsoft.com/office/drawing/2014/main" val="2111544316"/>
                    </a:ext>
                  </a:extLst>
                </a:gridCol>
              </a:tblGrid>
              <a:tr h="38555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altLang="ru-RU" sz="2400" b="0" dirty="0">
                          <a:latin typeface="+mn-lt"/>
                        </a:rPr>
                        <a:t>1</a:t>
                      </a:r>
                      <a:r>
                        <a:rPr lang="en-US" altLang="ru-RU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010</a:t>
                      </a:r>
                      <a:r>
                        <a:rPr lang="ru-RU" altLang="ru-RU" sz="2400" b="0" u="sng" dirty="0">
                          <a:latin typeface="+mn-lt"/>
                        </a:rPr>
                        <a:t>0000</a:t>
                      </a:r>
                      <a:endParaRPr lang="en-US" altLang="ru-RU" sz="2400" b="0" u="sng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94182"/>
                  </a:ext>
                </a:extLst>
              </a:tr>
              <a:tr h="385554">
                <a:tc>
                  <a:txBody>
                    <a:bodyPr/>
                    <a:lstStyle/>
                    <a:p>
                      <a:pPr algn="just"/>
                      <a:r>
                        <a:rPr lang="en-US" sz="2400" b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11110000</a:t>
                      </a:r>
                      <a:endParaRPr lang="ru-RU" sz="2400" b="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014479"/>
                  </a:ext>
                </a:extLst>
              </a:tr>
              <a:tr h="5980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r>
                        <a:rPr lang="en-US" altLang="ru-RU" sz="2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01</a:t>
                      </a:r>
                      <a:r>
                        <a:rPr lang="ru-RU" altLang="ru-RU" sz="2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00000</a:t>
                      </a:r>
                      <a:endParaRPr lang="en-US" altLang="ru-RU" sz="2400" b="0" baseline="-25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333485"/>
                  </a:ext>
                </a:extLst>
              </a:tr>
            </a:tbl>
          </a:graphicData>
        </a:graphic>
      </p:graphicFrame>
      <p:sp>
        <p:nvSpPr>
          <p:cNvPr id="13" name="Объект 2">
            <a:extLst>
              <a:ext uri="{FF2B5EF4-FFF2-40B4-BE49-F238E27FC236}">
                <a16:creationId xmlns:a16="http://schemas.microsoft.com/office/drawing/2014/main" id="{B9EEF83C-CDD4-45DB-AF98-4A33C3CC6140}"/>
              </a:ext>
            </a:extLst>
          </p:cNvPr>
          <p:cNvSpPr txBox="1">
            <a:spLocks/>
          </p:cNvSpPr>
          <p:nvPr/>
        </p:nvSpPr>
        <p:spPr>
          <a:xfrm>
            <a:off x="9264267" y="4583577"/>
            <a:ext cx="3563112" cy="77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Ответ: </a:t>
            </a:r>
            <a:r>
              <a:rPr lang="en-US" altLang="ru-RU" sz="2800" dirty="0">
                <a:latin typeface="Arial" panose="020B0604020202020204" pitchFamily="34" charset="0"/>
              </a:rPr>
              <a:t>8</a:t>
            </a:r>
            <a:endParaRPr lang="en-US" altLang="ru-RU" sz="28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BF3A9BBB-CDF3-4E9E-A389-DC9BDDE37421}"/>
              </a:ext>
            </a:extLst>
          </p:cNvPr>
          <p:cNvSpPr txBox="1">
            <a:spLocks/>
          </p:cNvSpPr>
          <p:nvPr/>
        </p:nvSpPr>
        <p:spPr>
          <a:xfrm>
            <a:off x="3770376" y="3783489"/>
            <a:ext cx="2688336" cy="122781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160=1</a:t>
            </a:r>
            <a:r>
              <a:rPr lang="en-US" altLang="ru-RU" sz="2400" dirty="0">
                <a:latin typeface="Arial" panose="020B0604020202020204" pitchFamily="34" charset="0"/>
              </a:rPr>
              <a:t>010</a:t>
            </a:r>
            <a:r>
              <a:rPr lang="ru-RU" altLang="ru-RU" sz="2400" dirty="0">
                <a:latin typeface="Arial" panose="020B0604020202020204" pitchFamily="34" charset="0"/>
              </a:rPr>
              <a:t>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en-US" altLang="ru-RU" sz="2400" dirty="0">
                <a:latin typeface="Arial" panose="020B0604020202020204" pitchFamily="34" charset="0"/>
              </a:rPr>
              <a:t>255</a:t>
            </a:r>
            <a:r>
              <a:rPr lang="ru-RU" altLang="ru-RU" sz="2400" dirty="0">
                <a:latin typeface="Arial" panose="020B0604020202020204" pitchFamily="34" charset="0"/>
              </a:rPr>
              <a:t>=1</a:t>
            </a:r>
            <a:r>
              <a:rPr lang="en-US" altLang="ru-RU" sz="2400" dirty="0">
                <a:latin typeface="Arial" panose="020B0604020202020204" pitchFamily="34" charset="0"/>
              </a:rPr>
              <a:t>1111111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r>
              <a:rPr lang="ru-RU" altLang="ru-RU" sz="2400" dirty="0">
                <a:latin typeface="Arial" panose="020B0604020202020204" pitchFamily="34" charset="0"/>
              </a:rPr>
              <a:t>240=11</a:t>
            </a:r>
            <a:r>
              <a:rPr lang="en-US" altLang="ru-RU" sz="2400" dirty="0">
                <a:latin typeface="Arial" panose="020B0604020202020204" pitchFamily="34" charset="0"/>
              </a:rPr>
              <a:t>11</a:t>
            </a:r>
            <a:r>
              <a:rPr lang="ru-RU" altLang="ru-RU" sz="2400" dirty="0">
                <a:latin typeface="Arial" panose="020B0604020202020204" pitchFamily="34" charset="0"/>
              </a:rPr>
              <a:t>0000</a:t>
            </a:r>
            <a:r>
              <a:rPr lang="en-US" altLang="ru-RU" sz="2400" baseline="-25000" dirty="0">
                <a:latin typeface="Arial" panose="020B0604020202020204" pitchFamily="34" charset="0"/>
              </a:rPr>
              <a:t>2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sz="2400" dirty="0"/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676E5854-9198-4B2D-8452-8DF28F37AA51}"/>
              </a:ext>
            </a:extLst>
          </p:cNvPr>
          <p:cNvSpPr txBox="1">
            <a:spLocks/>
          </p:cNvSpPr>
          <p:nvPr/>
        </p:nvSpPr>
        <p:spPr>
          <a:xfrm>
            <a:off x="2623501" y="5270297"/>
            <a:ext cx="6944998" cy="59304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ru-RU" sz="2400" dirty="0">
                <a:latin typeface="Arial" panose="020B0604020202020204" pitchFamily="34" charset="0"/>
              </a:rPr>
              <a:t>11000000.10101000.00100000.1010</a:t>
            </a:r>
            <a:r>
              <a:rPr lang="en-US" altLang="ru-RU" sz="2400" dirty="0">
                <a:highlight>
                  <a:srgbClr val="FFFF00"/>
                </a:highlight>
                <a:latin typeface="Arial" panose="020B0604020202020204" pitchFamily="34" charset="0"/>
              </a:rPr>
              <a:t>0000</a:t>
            </a:r>
          </a:p>
          <a:p>
            <a:pPr algn="just"/>
            <a:r>
              <a:rPr lang="en-US" altLang="ru-RU" sz="2400" dirty="0">
                <a:latin typeface="Arial" panose="020B0604020202020204" pitchFamily="34" charset="0"/>
              </a:rPr>
              <a:t>2+3+1+2=8</a:t>
            </a:r>
          </a:p>
          <a:p>
            <a:pPr algn="just"/>
            <a:endParaRPr lang="en-US" altLang="ru-RU" sz="2400" baseline="-25000" dirty="0">
              <a:latin typeface="Arial" panose="020B0604020202020204" pitchFamily="34" charset="0"/>
            </a:endParaRPr>
          </a:p>
          <a:p>
            <a:pPr algn="just"/>
            <a:endParaRPr lang="ru-RU" sz="2400" baseline="-250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393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1768</TotalTime>
  <Words>1278</Words>
  <Application>Microsoft Office PowerPoint</Application>
  <PresentationFormat>Широкоэкранный</PresentationFormat>
  <Paragraphs>330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Cambria</vt:lpstr>
      <vt:lpstr>Rockwell</vt:lpstr>
      <vt:lpstr>Rockwell Condensed</vt:lpstr>
      <vt:lpstr>Wingdings</vt:lpstr>
      <vt:lpstr>Дерево</vt:lpstr>
      <vt:lpstr>ЕГЭ 13 задание. Организация компьютерных сетей , адресация, протоколы передачи данных</vt:lpstr>
      <vt:lpstr>Задача из демоверсии егэ-2024</vt:lpstr>
      <vt:lpstr>iP-адрес. Маска. адрес сети</vt:lpstr>
      <vt:lpstr>iP-адрес. Маска. адрес сети</vt:lpstr>
      <vt:lpstr>Задача №1</vt:lpstr>
      <vt:lpstr>Задача №1</vt:lpstr>
      <vt:lpstr>Задача №2</vt:lpstr>
      <vt:lpstr>Задача №2</vt:lpstr>
      <vt:lpstr>Задача из демоверсии егэ-2024</vt:lpstr>
      <vt:lpstr>Задача из демоверсии егэ-2024</vt:lpstr>
      <vt:lpstr>Задача №3</vt:lpstr>
      <vt:lpstr>Задача №4</vt:lpstr>
      <vt:lpstr>Задача №5</vt:lpstr>
      <vt:lpstr>Задача №6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Dmitriy</dc:creator>
  <cp:lastModifiedBy>Dmitriy</cp:lastModifiedBy>
  <cp:revision>34</cp:revision>
  <dcterms:created xsi:type="dcterms:W3CDTF">2023-10-10T04:06:04Z</dcterms:created>
  <dcterms:modified xsi:type="dcterms:W3CDTF">2023-10-11T09:34:14Z</dcterms:modified>
</cp:coreProperties>
</file>